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61" r:id="rId6"/>
    <p:sldId id="262" r:id="rId7"/>
    <p:sldId id="269" r:id="rId8"/>
    <p:sldId id="270" r:id="rId9"/>
    <p:sldId id="264" r:id="rId10"/>
    <p:sldId id="265" r:id="rId11"/>
    <p:sldId id="271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Bruce\Documents\Personal\Church%20Documents\Treasurer\2019%20Planning%20Process\Copy%20of%20Pledges%20by%20Age%20Range%20Rich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Bruce\Documents\Personal\Church%20Documents\Treasurer\2019%20Planning%20Process\Copy%20of%20Pledges%20by%20Age%20Range%20Ri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 w="28575">
              <a:solidFill>
                <a:schemeClr val="tx1"/>
              </a:solidFill>
            </a:ln>
          </c:spPr>
          <c:dLbls>
            <c:delete val="1"/>
          </c:dLbls>
          <c:cat>
            <c:strRef>
              <c:f>Sheet3!$A$2:$A$7</c:f>
              <c:strCache>
                <c:ptCount val="6"/>
                <c:pt idx="0">
                  <c:v>Pledges &amp; Offering</c:v>
                </c:pt>
                <c:pt idx="1">
                  <c:v>Endowment Income</c:v>
                </c:pt>
                <c:pt idx="2">
                  <c:v>Watson Income</c:v>
                </c:pt>
                <c:pt idx="3">
                  <c:v>Fairbooth</c:v>
                </c:pt>
                <c:pt idx="4">
                  <c:v>Joyful Noises Rent</c:v>
                </c:pt>
                <c:pt idx="5">
                  <c:v>Facilities Rental</c:v>
                </c:pt>
              </c:strCache>
            </c:strRef>
          </c:cat>
          <c:val>
            <c:numRef>
              <c:f>Sheet3!$B$2:$B$7</c:f>
              <c:numCache>
                <c:formatCode>_("$"* #,##0_);_("$"* \(#,##0\);_("$"* "-"??_);_(@_)</c:formatCode>
                <c:ptCount val="6"/>
                <c:pt idx="0">
                  <c:v>324.39999999999998</c:v>
                </c:pt>
                <c:pt idx="1">
                  <c:v>18</c:v>
                </c:pt>
                <c:pt idx="2">
                  <c:v>106.7</c:v>
                </c:pt>
                <c:pt idx="3">
                  <c:v>26.7</c:v>
                </c:pt>
                <c:pt idx="4">
                  <c:v>42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 w="6350">
      <a:solidFill>
        <a:schemeClr val="tx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#</a:t>
            </a:r>
            <a:r>
              <a:rPr lang="en-US" baseline="0"/>
              <a:t> of Pledge Units by Age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3957898119877875E-3"/>
          <c:y val="0.18033166308756857"/>
          <c:w val="0.99297677412964891"/>
          <c:h val="0.591519757946923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# UNITS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9.696084864391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9.696084864391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9.696084864391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0925337632079971E-17"/>
                  <c:y val="-0.1137128171478564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0.231311606882472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0.1824872411781860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0.1090831875182268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25732283464566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0185067526415994E-16"/>
                  <c:y val="-0.188548410615339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0.1504148439778361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7.09496208807233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"/>
                  <c:y val="-7.557925051035295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13"/>
                <c:pt idx="1">
                  <c:v>35-40</c:v>
                </c:pt>
                <c:pt idx="2">
                  <c:v>41-45</c:v>
                </c:pt>
                <c:pt idx="3">
                  <c:v>46-50</c:v>
                </c:pt>
                <c:pt idx="4">
                  <c:v>51-55</c:v>
                </c:pt>
                <c:pt idx="5">
                  <c:v>56-60</c:v>
                </c:pt>
                <c:pt idx="6">
                  <c:v>61-65</c:v>
                </c:pt>
                <c:pt idx="7">
                  <c:v>66-70</c:v>
                </c:pt>
                <c:pt idx="8">
                  <c:v>71-75</c:v>
                </c:pt>
                <c:pt idx="9">
                  <c:v>76-80</c:v>
                </c:pt>
                <c:pt idx="10">
                  <c:v>81-85</c:v>
                </c:pt>
                <c:pt idx="11">
                  <c:v>86-90</c:v>
                </c:pt>
                <c:pt idx="12">
                  <c:v>91-96</c:v>
                </c:pt>
              </c:strCache>
            </c:strRef>
          </c:cat>
          <c:val>
            <c:numRef>
              <c:f>Sheet1!$C$3:$C$15</c:f>
              <c:numCache>
                <c:formatCode>#,##0</c:formatCode>
                <c:ptCount val="13"/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7</c:v>
                </c:pt>
                <c:pt idx="5">
                  <c:v>18</c:v>
                </c:pt>
                <c:pt idx="6">
                  <c:v>13</c:v>
                </c:pt>
                <c:pt idx="7">
                  <c:v>7</c:v>
                </c:pt>
                <c:pt idx="8">
                  <c:v>20</c:v>
                </c:pt>
                <c:pt idx="9">
                  <c:v>14</c:v>
                </c:pt>
                <c:pt idx="10">
                  <c:v>10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248960"/>
        <c:axId val="10251264"/>
      </c:barChart>
      <c:catAx>
        <c:axId val="10248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 sz="1200" b="1"/>
            </a:pPr>
            <a:endParaRPr lang="en-US"/>
          </a:p>
        </c:txPr>
        <c:crossAx val="10251264"/>
        <c:crosses val="autoZero"/>
        <c:auto val="1"/>
        <c:lblAlgn val="ctr"/>
        <c:lblOffset val="100"/>
        <c:noMultiLvlLbl val="0"/>
      </c:catAx>
      <c:valAx>
        <c:axId val="10251264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10248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Avg. Pledge by Years of Member</a:t>
            </a:r>
            <a:r>
              <a:rPr lang="en-US" baseline="0"/>
              <a:t>ship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Sheet2!$B$19</c:f>
              <c:strCache>
                <c:ptCount val="1"/>
                <c:pt idx="0">
                  <c:v>Avg. Pledge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Sheet2!$A$20:$A$34</c:f>
              <c:strCache>
                <c:ptCount val="15"/>
                <c:pt idx="0">
                  <c:v>0-5</c:v>
                </c:pt>
                <c:pt idx="1">
                  <c:v>6-10</c:v>
                </c:pt>
                <c:pt idx="2">
                  <c:v>11-15</c:v>
                </c:pt>
                <c:pt idx="3">
                  <c:v>16-20</c:v>
                </c:pt>
                <c:pt idx="4">
                  <c:v>21-25</c:v>
                </c:pt>
                <c:pt idx="5">
                  <c:v>26-30</c:v>
                </c:pt>
                <c:pt idx="6">
                  <c:v>31-35</c:v>
                </c:pt>
                <c:pt idx="7">
                  <c:v>35-40</c:v>
                </c:pt>
                <c:pt idx="8">
                  <c:v>41-45</c:v>
                </c:pt>
                <c:pt idx="9">
                  <c:v>46-50</c:v>
                </c:pt>
                <c:pt idx="10">
                  <c:v>51-55</c:v>
                </c:pt>
                <c:pt idx="11">
                  <c:v>56-60</c:v>
                </c:pt>
                <c:pt idx="12">
                  <c:v>61-65</c:v>
                </c:pt>
                <c:pt idx="13">
                  <c:v>66-70</c:v>
                </c:pt>
                <c:pt idx="14">
                  <c:v>DK</c:v>
                </c:pt>
              </c:strCache>
            </c:strRef>
          </c:cat>
          <c:val>
            <c:numRef>
              <c:f>Sheet2!$B$20:$B$34</c:f>
              <c:numCache>
                <c:formatCode>_("$"* #,##0_);_("$"* \(#,##0\);_("$"* "-"??_);_(@_)</c:formatCode>
                <c:ptCount val="15"/>
                <c:pt idx="0">
                  <c:v>1700</c:v>
                </c:pt>
                <c:pt idx="1">
                  <c:v>2500</c:v>
                </c:pt>
                <c:pt idx="2">
                  <c:v>3300</c:v>
                </c:pt>
                <c:pt idx="3">
                  <c:v>4100</c:v>
                </c:pt>
                <c:pt idx="4">
                  <c:v>4900</c:v>
                </c:pt>
                <c:pt idx="5">
                  <c:v>5900</c:v>
                </c:pt>
                <c:pt idx="6">
                  <c:v>1600</c:v>
                </c:pt>
                <c:pt idx="7">
                  <c:v>2000</c:v>
                </c:pt>
                <c:pt idx="8">
                  <c:v>1800</c:v>
                </c:pt>
                <c:pt idx="9">
                  <c:v>1400</c:v>
                </c:pt>
                <c:pt idx="10">
                  <c:v>2600</c:v>
                </c:pt>
                <c:pt idx="11">
                  <c:v>700</c:v>
                </c:pt>
                <c:pt idx="12">
                  <c:v>1700</c:v>
                </c:pt>
                <c:pt idx="13">
                  <c:v>1200</c:v>
                </c:pt>
                <c:pt idx="14">
                  <c:v>3600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424704"/>
        <c:axId val="10426240"/>
      </c:barChart>
      <c:catAx>
        <c:axId val="10424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 sz="1200" b="1"/>
            </a:pPr>
            <a:endParaRPr lang="en-US"/>
          </a:p>
        </c:txPr>
        <c:crossAx val="10426240"/>
        <c:crosses val="autoZero"/>
        <c:auto val="1"/>
        <c:lblAlgn val="ctr"/>
        <c:lblOffset val="100"/>
        <c:noMultiLvlLbl val="0"/>
      </c:catAx>
      <c:valAx>
        <c:axId val="10426240"/>
        <c:scaling>
          <c:orientation val="minMax"/>
        </c:scaling>
        <c:delete val="1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0424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  <a:r>
              <a:rPr lang="en-US" baseline="0"/>
              <a:t> Pledge by Age</a:t>
            </a:r>
            <a:endParaRPr lang="en-US"/>
          </a:p>
        </c:rich>
      </c:tx>
      <c:layout>
        <c:manualLayout>
          <c:xMode val="edge"/>
          <c:yMode val="edge"/>
          <c:x val="0.2515415573053368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4420169309822187E-2"/>
          <c:y val="0.14005696731090431"/>
          <c:w val="0.93944734020923437"/>
          <c:h val="0.5929870555953232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AVG. PLEDGE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1645021645021645E-3"/>
                  <c:y val="-0.147402691684815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3888888888888888E-2"/>
                  <c:y val="-0.212925384326959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0043744531933507E-3"/>
                  <c:y val="-0.171619422572178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168853893263342E-3"/>
                  <c:y val="-0.179259842519684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1872265966754156E-7"/>
                  <c:y val="-0.246704911886014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3289588801399825E-3"/>
                  <c:y val="-0.3118938882639670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5555555555555558E-3"/>
                  <c:y val="-0.294998125234345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1644794400699913E-3"/>
                  <c:y val="-0.276035245594300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3289588801399825E-3"/>
                  <c:y val="-0.1579486314210723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2.7777777777777779E-3"/>
                  <c:y val="-0.1886310461192350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1645021645021645E-3"/>
                  <c:y val="-9.134779695091305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6.4935064935064939E-3"/>
                  <c:y val="-0.1827430613726475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13"/>
                <c:pt idx="1">
                  <c:v>35-40</c:v>
                </c:pt>
                <c:pt idx="2">
                  <c:v>41-45</c:v>
                </c:pt>
                <c:pt idx="3">
                  <c:v>46-50</c:v>
                </c:pt>
                <c:pt idx="4">
                  <c:v>51-55</c:v>
                </c:pt>
                <c:pt idx="5">
                  <c:v>56-60</c:v>
                </c:pt>
                <c:pt idx="6">
                  <c:v>61-65</c:v>
                </c:pt>
                <c:pt idx="7">
                  <c:v>66-70</c:v>
                </c:pt>
                <c:pt idx="8">
                  <c:v>71-75</c:v>
                </c:pt>
                <c:pt idx="9">
                  <c:v>76-80</c:v>
                </c:pt>
                <c:pt idx="10">
                  <c:v>81-85</c:v>
                </c:pt>
                <c:pt idx="11">
                  <c:v>86-90</c:v>
                </c:pt>
                <c:pt idx="12">
                  <c:v>91-96</c:v>
                </c:pt>
              </c:strCache>
            </c:strRef>
          </c:cat>
          <c:val>
            <c:numRef>
              <c:f>Sheet1!$D$3:$D$15</c:f>
              <c:numCache>
                <c:formatCode>_("$"* #,##0_);_("$"* \(#,##0\);_("$"* "-"??_);_(@_)</c:formatCode>
                <c:ptCount val="13"/>
                <c:pt idx="1">
                  <c:v>1680</c:v>
                </c:pt>
                <c:pt idx="2">
                  <c:v>2586</c:v>
                </c:pt>
                <c:pt idx="3">
                  <c:v>1968</c:v>
                </c:pt>
                <c:pt idx="4">
                  <c:v>2285.7142857142858</c:v>
                </c:pt>
                <c:pt idx="5">
                  <c:v>2982</c:v>
                </c:pt>
                <c:pt idx="6">
                  <c:v>4162.3076923076924</c:v>
                </c:pt>
                <c:pt idx="7">
                  <c:v>3972.8571428571427</c:v>
                </c:pt>
                <c:pt idx="8">
                  <c:v>3382.1</c:v>
                </c:pt>
                <c:pt idx="9">
                  <c:v>1710.6428571428571</c:v>
                </c:pt>
                <c:pt idx="10">
                  <c:v>2082</c:v>
                </c:pt>
                <c:pt idx="11">
                  <c:v>760</c:v>
                </c:pt>
                <c:pt idx="12">
                  <c:v>2050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378624"/>
        <c:axId val="10440064"/>
      </c:barChart>
      <c:catAx>
        <c:axId val="10378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 sz="1200" b="1"/>
            </a:pPr>
            <a:endParaRPr lang="en-US"/>
          </a:p>
        </c:txPr>
        <c:crossAx val="10440064"/>
        <c:crosses val="autoZero"/>
        <c:auto val="1"/>
        <c:lblAlgn val="ctr"/>
        <c:lblOffset val="100"/>
        <c:noMultiLvlLbl val="0"/>
      </c:catAx>
      <c:valAx>
        <c:axId val="10440064"/>
        <c:scaling>
          <c:orientation val="minMax"/>
        </c:scaling>
        <c:delete val="1"/>
        <c:axPos val="l"/>
        <c:majorGridlines/>
        <c:numFmt formatCode="&quot;$&quot;#,##0." sourceLinked="0"/>
        <c:majorTickMark val="out"/>
        <c:minorTickMark val="none"/>
        <c:tickLblPos val="nextTo"/>
        <c:crossAx val="10378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Total</a:t>
            </a:r>
            <a:r>
              <a:rPr lang="en-US" baseline="0"/>
              <a:t> Pledges by Age</a:t>
            </a:r>
            <a:endParaRPr lang="en-US"/>
          </a:p>
        </c:rich>
      </c:tx>
      <c:layout>
        <c:manualLayout>
          <c:xMode val="edge"/>
          <c:yMode val="edge"/>
          <c:x val="0.28290966754155733"/>
          <c:y val="2.77777777777777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2972222222222222E-2"/>
          <c:y val="0.13877333041703122"/>
          <c:w val="0.93888888888888888"/>
          <c:h val="0.591519757946923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PLEDGE TOTAL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6.53022018081073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1005683143773694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7.0625911344415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777777777777779E-3"/>
                  <c:y val="-0.1026585739282588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6666666666666666E-2"/>
                  <c:y val="-0.241946996208807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666666666666666E-2"/>
                  <c:y val="-0.2435513269174686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0.155579615048118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293579031787693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7777777777777779E-3"/>
                  <c:y val="-0.1505646689997083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0.1158486439195100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5.19360600758238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8.3333333333333332E-3"/>
                  <c:y val="-7.08730679498396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13"/>
                <c:pt idx="1">
                  <c:v>35-40</c:v>
                </c:pt>
                <c:pt idx="2">
                  <c:v>41-45</c:v>
                </c:pt>
                <c:pt idx="3">
                  <c:v>46-50</c:v>
                </c:pt>
                <c:pt idx="4">
                  <c:v>51-55</c:v>
                </c:pt>
                <c:pt idx="5">
                  <c:v>56-60</c:v>
                </c:pt>
                <c:pt idx="6">
                  <c:v>61-65</c:v>
                </c:pt>
                <c:pt idx="7">
                  <c:v>66-70</c:v>
                </c:pt>
                <c:pt idx="8">
                  <c:v>71-75</c:v>
                </c:pt>
                <c:pt idx="9">
                  <c:v>76-80</c:v>
                </c:pt>
                <c:pt idx="10">
                  <c:v>81-85</c:v>
                </c:pt>
                <c:pt idx="11">
                  <c:v>86-90</c:v>
                </c:pt>
                <c:pt idx="12">
                  <c:v>91-96</c:v>
                </c:pt>
              </c:strCache>
            </c:strRef>
          </c:cat>
          <c:val>
            <c:numRef>
              <c:f>Sheet1!$B$3:$B$15</c:f>
              <c:numCache>
                <c:formatCode>_("$"* #,##0_);_("$"* \(#,##0\);_("$"* "-"??_);_(@_)</c:formatCode>
                <c:ptCount val="13"/>
                <c:pt idx="1">
                  <c:v>8400</c:v>
                </c:pt>
                <c:pt idx="2">
                  <c:v>12930</c:v>
                </c:pt>
                <c:pt idx="3">
                  <c:v>9840</c:v>
                </c:pt>
                <c:pt idx="4">
                  <c:v>16000</c:v>
                </c:pt>
                <c:pt idx="5">
                  <c:v>53676</c:v>
                </c:pt>
                <c:pt idx="6">
                  <c:v>54110</c:v>
                </c:pt>
                <c:pt idx="7">
                  <c:v>27810</c:v>
                </c:pt>
                <c:pt idx="8">
                  <c:v>67642</c:v>
                </c:pt>
                <c:pt idx="9">
                  <c:v>23949</c:v>
                </c:pt>
                <c:pt idx="10">
                  <c:v>20820</c:v>
                </c:pt>
                <c:pt idx="11">
                  <c:v>2280</c:v>
                </c:pt>
                <c:pt idx="12">
                  <c:v>6150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63648"/>
        <c:axId val="10834304"/>
      </c:barChart>
      <c:catAx>
        <c:axId val="10763648"/>
        <c:scaling>
          <c:orientation val="minMax"/>
        </c:scaling>
        <c:delete val="0"/>
        <c:axPos val="b"/>
        <c:majorTickMark val="out"/>
        <c:minorTickMark val="none"/>
        <c:tickLblPos val="nextTo"/>
        <c:crossAx val="10834304"/>
        <c:crosses val="autoZero"/>
        <c:auto val="1"/>
        <c:lblAlgn val="ctr"/>
        <c:lblOffset val="100"/>
        <c:noMultiLvlLbl val="0"/>
      </c:catAx>
      <c:valAx>
        <c:axId val="10834304"/>
        <c:scaling>
          <c:orientation val="minMax"/>
        </c:scaling>
        <c:delete val="1"/>
        <c:axPos val="l"/>
        <c:majorGridlines/>
        <c:numFmt formatCode="&quot;$&quot;#,##0" sourceLinked="0"/>
        <c:majorTickMark val="out"/>
        <c:minorTickMark val="none"/>
        <c:tickLblPos val="nextTo"/>
        <c:crossAx val="10763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CCoT</a:t>
            </a:r>
            <a:r>
              <a:rPr lang="en-US" baseline="0" dirty="0"/>
              <a:t> 2018 </a:t>
            </a:r>
            <a:r>
              <a:rPr lang="en-US" baseline="0" dirty="0" smtClean="0"/>
              <a:t>Expense Budget</a:t>
            </a:r>
            <a:endParaRPr lang="en-US" dirty="0"/>
          </a:p>
        </c:rich>
      </c:tx>
      <c:layout>
        <c:manualLayout>
          <c:xMode val="edge"/>
          <c:yMode val="edge"/>
          <c:x val="0.17206933508311459"/>
          <c:y val="3.375527426160337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spPr>
            <a:ln w="28575">
              <a:solidFill>
                <a:sysClr val="windowText" lastClr="000000"/>
              </a:solidFill>
            </a:ln>
          </c:spPr>
          <c:cat>
            <c:strRef>
              <c:f>Sheet4!$A$2:$A$8</c:f>
              <c:strCache>
                <c:ptCount val="7"/>
                <c:pt idx="0">
                  <c:v>Staff</c:v>
                </c:pt>
                <c:pt idx="1">
                  <c:v>Property</c:v>
                </c:pt>
                <c:pt idx="2">
                  <c:v>Opex</c:v>
                </c:pt>
                <c:pt idx="3">
                  <c:v>Missions</c:v>
                </c:pt>
                <c:pt idx="4">
                  <c:v>Children &amp; Youth</c:v>
                </c:pt>
                <c:pt idx="5">
                  <c:v>C&amp;C</c:v>
                </c:pt>
                <c:pt idx="6">
                  <c:v>Deacons</c:v>
                </c:pt>
              </c:strCache>
            </c:strRef>
          </c:cat>
          <c:val>
            <c:numRef>
              <c:f>Sheet4!$B$2:$B$8</c:f>
              <c:numCache>
                <c:formatCode>_("$"* #,##0_);_("$"* \(#,##0\);_("$"* "-"??_);_(@_)</c:formatCode>
                <c:ptCount val="7"/>
                <c:pt idx="0">
                  <c:v>355.9</c:v>
                </c:pt>
                <c:pt idx="1">
                  <c:v>112.3</c:v>
                </c:pt>
                <c:pt idx="2">
                  <c:v>22.5</c:v>
                </c:pt>
                <c:pt idx="3">
                  <c:v>45</c:v>
                </c:pt>
                <c:pt idx="4">
                  <c:v>6.9</c:v>
                </c:pt>
                <c:pt idx="5">
                  <c:v>5</c:v>
                </c:pt>
                <c:pt idx="6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 w="19050"/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0.47469</cdr:x>
      <cdr:y>0.48889</cdr:y>
    </cdr:from>
    <cdr:to>
      <cdr:x>0.75559</cdr:x>
      <cdr:y>0.64415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19265" y="1676400"/>
          <a:ext cx="1905000" cy="532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Pledges &amp; </a:t>
          </a:r>
          <a:r>
            <a:rPr lang="en-US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Offering</a:t>
          </a:r>
          <a:endParaRPr lang="en-US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59%</a:t>
          </a:r>
        </a:p>
      </cdr:txBody>
    </cdr:sp>
  </cdr:relSizeAnchor>
  <cdr:relSizeAnchor xmlns:cdr="http://schemas.openxmlformats.org/drawingml/2006/chartDrawing">
    <cdr:from>
      <cdr:x>0.25843</cdr:x>
      <cdr:y>0.46667</cdr:y>
    </cdr:from>
    <cdr:to>
      <cdr:x>0.48315</cdr:x>
      <cdr:y>0.62193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52600" y="1600200"/>
          <a:ext cx="1524000" cy="5323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Watson </a:t>
          </a:r>
          <a:r>
            <a:rPr lang="en-US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Income</a:t>
          </a:r>
          <a:endParaRPr lang="en-US" sz="1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20%</a:t>
          </a:r>
        </a:p>
      </cdr:txBody>
    </cdr:sp>
  </cdr:relSizeAnchor>
  <cdr:relSizeAnchor xmlns:cdr="http://schemas.openxmlformats.org/drawingml/2006/chartDrawing">
    <cdr:from>
      <cdr:x>0.19101</cdr:x>
      <cdr:y>0.06667</cdr:y>
    </cdr:from>
    <cdr:to>
      <cdr:x>0.3438</cdr:x>
      <cdr:y>0.15313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295400" y="228600"/>
          <a:ext cx="1036165" cy="296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</a:rPr>
            <a:t>JN Rent </a:t>
          </a:r>
          <a:r>
            <a:rPr lang="en-US" sz="1400" b="1" dirty="0" smtClean="0">
              <a:solidFill>
                <a:schemeClr val="tx1"/>
              </a:solidFill>
            </a:rPr>
            <a:t>8</a:t>
          </a:r>
          <a:r>
            <a:rPr lang="en-US" sz="1400" b="1" dirty="0">
              <a:solidFill>
                <a:schemeClr val="tx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0.2598</cdr:x>
      <cdr:y>0</cdr:y>
    </cdr:from>
    <cdr:to>
      <cdr:x>0.43809</cdr:x>
      <cdr:y>0.10184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761892" y="-1219200"/>
          <a:ext cx="1209168" cy="349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baseline="0" dirty="0">
              <a:solidFill>
                <a:schemeClr val="tx1"/>
              </a:solidFill>
            </a:rPr>
            <a:t>Other Rent </a:t>
          </a:r>
          <a:r>
            <a:rPr lang="en-US" sz="1400" b="1" baseline="0" dirty="0" smtClean="0">
              <a:solidFill>
                <a:schemeClr val="tx1"/>
              </a:solidFill>
            </a:rPr>
            <a:t>5</a:t>
          </a:r>
          <a:r>
            <a:rPr lang="en-US" sz="1400" b="1" baseline="0" dirty="0">
              <a:solidFill>
                <a:schemeClr val="tx1"/>
              </a:solidFill>
            </a:rPr>
            <a:t>%</a:t>
          </a:r>
          <a:endParaRPr lang="en-US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0.07488</cdr:x>
      <cdr:y>0.21731</cdr:y>
    </cdr:from>
    <cdr:to>
      <cdr:x>0.26966</cdr:x>
      <cdr:y>0.31111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07839" y="745151"/>
          <a:ext cx="1320962" cy="321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Fairbooth </a:t>
          </a:r>
          <a:r>
            <a:rPr lang="en-US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</a:t>
          </a:r>
          <a:r>
            <a: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%</a:t>
          </a:r>
        </a:p>
      </cdr:txBody>
    </cdr:sp>
  </cdr:relSizeAnchor>
  <cdr:relSizeAnchor xmlns:cdr="http://schemas.openxmlformats.org/drawingml/2006/chartDrawing">
    <cdr:from>
      <cdr:x>0.07865</cdr:x>
      <cdr:y>0.91111</cdr:y>
    </cdr:from>
    <cdr:to>
      <cdr:x>0.33708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33400" y="3124200"/>
          <a:ext cx="1752600" cy="304800"/>
        </a:xfrm>
        <a:prstGeom xmlns:a="http://schemas.openxmlformats.org/drawingml/2006/main" prst="rect">
          <a:avLst/>
        </a:prstGeom>
        <a:ln xmlns:a="http://schemas.openxmlformats.org/drawingml/2006/main" w="9525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Endowment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%</a:t>
          </a:r>
        </a:p>
        <a:p xmlns:a="http://schemas.openxmlformats.org/drawingml/2006/main">
          <a:pPr algn="ctr"/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0.33708</cdr:x>
      <cdr:y>0.84444</cdr:y>
    </cdr:from>
    <cdr:to>
      <cdr:x>0.35955</cdr:x>
      <cdr:y>0.91942</cdr:y>
    </cdr:to>
    <cdr:cxnSp macro="">
      <cdr:nvCxnSpPr>
        <cdr:cNvPr id="9" name="Straight Arrow Connector 8"/>
        <cdr:cNvCxnSpPr/>
      </cdr:nvCxnSpPr>
      <cdr:spPr>
        <a:xfrm xmlns:a="http://schemas.openxmlformats.org/drawingml/2006/main" flipV="1">
          <a:off x="2286000" y="2895600"/>
          <a:ext cx="152400" cy="25708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0.25843</cdr:x>
      <cdr:y>0.26667</cdr:y>
    </cdr:from>
    <cdr:to>
      <cdr:x>0.30337</cdr:x>
      <cdr:y>0.26667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1752600" y="914400"/>
          <a:ext cx="304800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0.33708</cdr:x>
      <cdr:y>0.11111</cdr:y>
    </cdr:from>
    <cdr:to>
      <cdr:x>0.34831</cdr:x>
      <cdr:y>0.13333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2286000" y="381000"/>
          <a:ext cx="76200" cy="762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0.40259</cdr:x>
      <cdr:y>0.17143</cdr:y>
    </cdr:from>
    <cdr:to>
      <cdr:x>0.70467</cdr:x>
      <cdr:y>0.65059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745942" y="457200"/>
          <a:ext cx="1310043" cy="1277919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0.39554</cdr:x>
      <cdr:y>0.05882</cdr:y>
    </cdr:from>
    <cdr:to>
      <cdr:x>0.69762</cdr:x>
      <cdr:y>0.53799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26306" y="228600"/>
          <a:ext cx="1852988" cy="1862149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0.33333</cdr:x>
      <cdr:y>0.11111</cdr:y>
    </cdr:from>
    <cdr:to>
      <cdr:x>0.73333</cdr:x>
      <cdr:y>0.52893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524000" y="304800"/>
          <a:ext cx="1828800" cy="1146167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0.55</cdr:x>
      <cdr:y>0.52152</cdr:y>
    </cdr:from>
    <cdr:to>
      <cdr:x>0.77917</cdr:x>
      <cdr:y>0.60343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24150" y="2173271"/>
          <a:ext cx="1135079" cy="341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Staff </a:t>
          </a:r>
          <a:r>
            <a:rPr lang="en-US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64</a:t>
          </a:r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%</a:t>
          </a:r>
        </a:p>
      </cdr:txBody>
    </cdr:sp>
  </cdr:relSizeAnchor>
  <cdr:relSizeAnchor xmlns:cdr="http://schemas.openxmlformats.org/drawingml/2006/chartDrawing">
    <cdr:from>
      <cdr:x>0.175</cdr:x>
      <cdr:y>0.5038</cdr:y>
    </cdr:from>
    <cdr:to>
      <cdr:x>0.43958</cdr:x>
      <cdr:y>0.56686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6775" y="2099429"/>
          <a:ext cx="1310465" cy="2627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Property </a:t>
          </a:r>
          <a:r>
            <a:rPr lang="en-US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20</a:t>
          </a:r>
          <a:r>
            <a: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%</a:t>
          </a:r>
        </a:p>
      </cdr:txBody>
    </cdr:sp>
  </cdr:relSizeAnchor>
  <cdr:relSizeAnchor xmlns:cdr="http://schemas.openxmlformats.org/drawingml/2006/chartDrawing">
    <cdr:from>
      <cdr:x>0.30334</cdr:x>
      <cdr:y>0.20781</cdr:y>
    </cdr:from>
    <cdr:to>
      <cdr:x>0.36326</cdr:x>
      <cdr:y>0.50148</cdr:y>
    </cdr:to>
    <cdr:sp macro="" textlink="">
      <cdr:nvSpPr>
        <cdr:cNvPr id="4" name="TextBox 3"/>
        <cdr:cNvSpPr txBox="1"/>
      </cdr:nvSpPr>
      <cdr:spPr>
        <a:xfrm xmlns:a="http://schemas.openxmlformats.org/drawingml/2006/main" rot="2992203">
          <a:off x="1038946" y="1329491"/>
          <a:ext cx="1223778" cy="296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</a:rPr>
            <a:t>Opex </a:t>
          </a:r>
          <a:r>
            <a:rPr lang="en-US" sz="1400" b="1" dirty="0" smtClean="0">
              <a:solidFill>
                <a:schemeClr val="bg1"/>
              </a:solidFill>
            </a:rPr>
            <a:t>4</a:t>
          </a:r>
          <a:r>
            <a:rPr lang="en-US" sz="14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0.364</cdr:x>
      <cdr:y>0.15544</cdr:y>
    </cdr:from>
    <cdr:to>
      <cdr:x>0.43956</cdr:x>
      <cdr:y>0.45671</cdr:y>
    </cdr:to>
    <cdr:sp macro="" textlink="">
      <cdr:nvSpPr>
        <cdr:cNvPr id="5" name="TextBox 4"/>
        <cdr:cNvSpPr txBox="1"/>
      </cdr:nvSpPr>
      <cdr:spPr>
        <a:xfrm xmlns:a="http://schemas.openxmlformats.org/drawingml/2006/main" rot="3816386">
          <a:off x="1362270" y="1088353"/>
          <a:ext cx="1255448" cy="374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</a:rPr>
            <a:t>Missions</a:t>
          </a:r>
          <a:r>
            <a:rPr lang="en-US" sz="1400" b="1" baseline="0" dirty="0">
              <a:solidFill>
                <a:schemeClr val="bg1"/>
              </a:solidFill>
            </a:rPr>
            <a:t>  </a:t>
          </a:r>
          <a:r>
            <a:rPr lang="en-US" sz="1400" b="1" baseline="0" dirty="0" smtClean="0">
              <a:solidFill>
                <a:schemeClr val="bg1"/>
              </a:solidFill>
            </a:rPr>
            <a:t>8</a:t>
          </a:r>
          <a:r>
            <a:rPr lang="en-US" sz="1400" b="1" baseline="0" dirty="0">
              <a:solidFill>
                <a:schemeClr val="bg1"/>
              </a:solidFill>
            </a:rPr>
            <a:t>%</a:t>
          </a:r>
          <a:endParaRPr lang="en-US" sz="1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0.72308</cdr:x>
      <cdr:y>0.07314</cdr:y>
    </cdr:from>
    <cdr:to>
      <cdr:x>1</cdr:x>
      <cdr:y>0.256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81400" y="304801"/>
          <a:ext cx="13716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C&amp;Y</a:t>
          </a:r>
          <a:r>
            <a:rPr lang="en-US" sz="1400" b="1" baseline="0" dirty="0"/>
            <a:t> </a:t>
          </a:r>
          <a:r>
            <a:rPr lang="en-US" sz="1400" b="1" baseline="0" dirty="0" smtClean="0"/>
            <a:t>1</a:t>
          </a:r>
          <a:r>
            <a:rPr lang="en-US" sz="1400" b="1" baseline="0" dirty="0"/>
            <a:t>%</a:t>
          </a:r>
        </a:p>
        <a:p xmlns:a="http://schemas.openxmlformats.org/drawingml/2006/main">
          <a:pPr algn="ctr"/>
          <a:r>
            <a:rPr lang="en-US" sz="1400" b="1" baseline="0" dirty="0" smtClean="0"/>
            <a:t>C&amp;C</a:t>
          </a:r>
          <a:r>
            <a:rPr lang="en-US" sz="1400" b="1" dirty="0" smtClean="0"/>
            <a:t> </a:t>
          </a:r>
          <a:r>
            <a:rPr lang="en-US" sz="1400" b="1" baseline="0" dirty="0" smtClean="0"/>
            <a:t>1</a:t>
          </a:r>
          <a:r>
            <a:rPr lang="en-US" sz="1400" b="1" baseline="0" dirty="0"/>
            <a:t>%</a:t>
          </a:r>
        </a:p>
        <a:p xmlns:a="http://schemas.openxmlformats.org/drawingml/2006/main">
          <a:pPr algn="ctr"/>
          <a:r>
            <a:rPr lang="en-US" sz="1400" b="1" baseline="0" dirty="0"/>
            <a:t>Deacons </a:t>
          </a:r>
          <a:r>
            <a:rPr lang="en-US" sz="1400" b="1" baseline="0" dirty="0" smtClean="0"/>
            <a:t>1</a:t>
          </a:r>
          <a:r>
            <a:rPr lang="en-US" sz="1400" b="1" baseline="0" dirty="0"/>
            <a:t>%</a:t>
          </a:r>
          <a:endParaRPr lang="en-U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FF542-75E4-4777-B6C9-BF152EF8AE67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2FEC9-F610-45C1-BB94-96FA35FD3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76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2FEC9-F610-45C1-BB94-96FA35FD39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1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6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1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9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7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1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3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9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361A9-09C3-450F-A3B8-A940410863D6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34103-7AA9-4A9D-9A6C-339F5347A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7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CCoT Long-Term Financial Outlook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9</a:t>
            </a:r>
            <a:r>
              <a:rPr lang="en-US" baseline="30000" dirty="0" smtClean="0"/>
              <a:t>th</a:t>
            </a:r>
            <a:r>
              <a:rPr lang="en-US" dirty="0" smtClean="0"/>
              <a:t>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6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Possible Remedies – Cut Expenses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Property and Opex (24%)</a:t>
            </a:r>
          </a:p>
          <a:p>
            <a:pPr lvl="1"/>
            <a:r>
              <a:rPr lang="en-US" dirty="0" smtClean="0"/>
              <a:t>Old plant that is expensive to operate &amp; maintain</a:t>
            </a:r>
          </a:p>
          <a:p>
            <a:pPr lvl="1"/>
            <a:r>
              <a:rPr lang="en-US" dirty="0" smtClean="0"/>
              <a:t>Difficult to responsibly make cuts</a:t>
            </a:r>
          </a:p>
          <a:p>
            <a:r>
              <a:rPr lang="en-US" dirty="0" smtClean="0"/>
              <a:t>Board Budgets (11%)</a:t>
            </a:r>
          </a:p>
          <a:p>
            <a:pPr lvl="1"/>
            <a:r>
              <a:rPr lang="en-US" dirty="0" smtClean="0"/>
              <a:t>Support volunteer efforts and church programs</a:t>
            </a:r>
          </a:p>
          <a:p>
            <a:pPr lvl="1"/>
            <a:r>
              <a:rPr lang="en-US" dirty="0" smtClean="0"/>
              <a:t>Important to keeping and adding members</a:t>
            </a:r>
          </a:p>
          <a:p>
            <a:r>
              <a:rPr lang="en-US" dirty="0" smtClean="0"/>
              <a:t>Staff (64%)</a:t>
            </a:r>
          </a:p>
          <a:p>
            <a:pPr lvl="1"/>
            <a:r>
              <a:rPr lang="en-US" dirty="0" smtClean="0"/>
              <a:t>Significant cuts will affect programs</a:t>
            </a:r>
          </a:p>
          <a:p>
            <a:pPr lvl="1"/>
            <a:r>
              <a:rPr lang="en-US" dirty="0" smtClean="0"/>
              <a:t>Balanced budget years have been years with unfilled staff positions</a:t>
            </a:r>
          </a:p>
          <a:p>
            <a:pPr lvl="1"/>
            <a:r>
              <a:rPr lang="en-US" dirty="0" smtClean="0"/>
              <a:t>And, years where we did not gain new membership and often lost membership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And, Budget Cuts are only a short-term solution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cut to meet the current situation</a:t>
            </a:r>
          </a:p>
          <a:p>
            <a:pPr marL="0" indent="0" algn="ctr">
              <a:buNone/>
            </a:pPr>
            <a:r>
              <a:rPr lang="en-US" dirty="0" smtClean="0"/>
              <a:t>BUT</a:t>
            </a:r>
          </a:p>
          <a:p>
            <a:r>
              <a:rPr lang="en-US" dirty="0" smtClean="0"/>
              <a:t>Near to mid-term our budget problem will grow organically</a:t>
            </a:r>
          </a:p>
          <a:p>
            <a:pPr marL="0" indent="0" algn="ctr">
              <a:buNone/>
            </a:pPr>
            <a:r>
              <a:rPr lang="en-US" dirty="0" smtClean="0"/>
              <a:t>SO</a:t>
            </a:r>
          </a:p>
          <a:p>
            <a:r>
              <a:rPr lang="en-US" dirty="0" smtClean="0"/>
              <a:t>Budget cuts must be approached with caution</a:t>
            </a:r>
          </a:p>
          <a:p>
            <a:pPr marL="0" indent="0" algn="ctr">
              <a:buNone/>
            </a:pPr>
            <a:r>
              <a:rPr lang="en-US" b="1" dirty="0" smtClean="0"/>
              <a:t>We need to focus on long-term solutions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8047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Remedies – Repurpose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income producing uses for current assets</a:t>
            </a:r>
          </a:p>
          <a:p>
            <a:r>
              <a:rPr lang="en-US" dirty="0" smtClean="0"/>
              <a:t>We currently do this</a:t>
            </a:r>
          </a:p>
          <a:p>
            <a:pPr lvl="1"/>
            <a:r>
              <a:rPr lang="en-US" dirty="0" smtClean="0"/>
              <a:t>Rental from parking lot, Joyful Noises, Fellowship Hall</a:t>
            </a:r>
          </a:p>
          <a:p>
            <a:r>
              <a:rPr lang="en-US" dirty="0" smtClean="0"/>
              <a:t>We are investigating additional opportunities</a:t>
            </a:r>
          </a:p>
          <a:p>
            <a:pPr lvl="1"/>
            <a:r>
              <a:rPr lang="en-US" dirty="0" smtClean="0"/>
              <a:t>Working on enhanced rental usage of Fellowship Hall</a:t>
            </a:r>
          </a:p>
          <a:p>
            <a:pPr lvl="1"/>
            <a:r>
              <a:rPr lang="en-US" dirty="0" smtClean="0"/>
              <a:t>Rental of Emerson Field to a business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4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Remedies – Redeploy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an unproductive asset – sell it – and buy an income producing asset</a:t>
            </a:r>
          </a:p>
          <a:p>
            <a:r>
              <a:rPr lang="en-US" dirty="0" smtClean="0"/>
              <a:t>Emerson Field is an unproductive asset. </a:t>
            </a:r>
          </a:p>
          <a:p>
            <a:pPr lvl="1"/>
            <a:r>
              <a:rPr lang="en-US" dirty="0" smtClean="0"/>
              <a:t>We are investigating options to sell it</a:t>
            </a:r>
          </a:p>
          <a:p>
            <a:pPr lvl="1"/>
            <a:r>
              <a:rPr lang="en-US" dirty="0" smtClean="0"/>
              <a:t>Proceeds would go into a restricted fund</a:t>
            </a:r>
          </a:p>
          <a:p>
            <a:pPr lvl="2"/>
            <a:r>
              <a:rPr lang="en-US" dirty="0" smtClean="0"/>
              <a:t>Only earnings from that fund would be used for Church operations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7589" y="5562600"/>
            <a:ext cx="8653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Repurposing and Redeployment offer both near-term and a long-term solutions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1810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which of these should we do?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26292" y="3048000"/>
            <a:ext cx="66459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Well, probably all of them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6665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870"/>
            <a:ext cx="8229600" cy="1143000"/>
          </a:xfrm>
        </p:spPr>
        <p:txBody>
          <a:bodyPr/>
          <a:lstStyle/>
          <a:p>
            <a:r>
              <a:rPr lang="en-US" dirty="0" smtClean="0"/>
              <a:t>2018 Sources of Income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897349"/>
              </p:ext>
            </p:extLst>
          </p:nvPr>
        </p:nvGraphicFramePr>
        <p:xfrm>
          <a:off x="1143000" y="1066800"/>
          <a:ext cx="6781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4549676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Pledges &amp; Offering cover only ~60%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Rent, Fairbooth and Endowment cover an additional 20%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We cover the rest by withdrawing funds from the Watson Income Fund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 2018 we budgeted to draw $107K from Watson Income.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This will deplete Watson by $67K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If we continue at this rate we will deplete Watson Income in 2-3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Net-net – we cannot sustain the church long-term without increasing Income and/or decreasing Expense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86200" y="1371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19800" y="1371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2018 Budgeted Income - $548K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5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Remedies – Pledge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we cover the deficit with Pledge Increases?</a:t>
            </a:r>
          </a:p>
          <a:p>
            <a:pPr lvl="1"/>
            <a:r>
              <a:rPr lang="en-US" dirty="0" smtClean="0"/>
              <a:t>Well, yes. </a:t>
            </a:r>
            <a:endParaRPr lang="en-US" dirty="0"/>
          </a:p>
          <a:p>
            <a:pPr lvl="1"/>
            <a:r>
              <a:rPr lang="en-US" dirty="0" smtClean="0"/>
              <a:t>The current average pledge is ~$2,760</a:t>
            </a:r>
          </a:p>
          <a:p>
            <a:pPr lvl="1"/>
            <a:r>
              <a:rPr lang="en-US" dirty="0" smtClean="0"/>
              <a:t>To balance the budget, average pledge would have to increase by </a:t>
            </a:r>
            <a:r>
              <a:rPr lang="en-US" b="1" dirty="0" smtClean="0"/>
              <a:t>33%!  </a:t>
            </a:r>
            <a:r>
              <a:rPr lang="en-US" dirty="0" smtClean="0"/>
              <a:t>($3,670)</a:t>
            </a:r>
          </a:p>
          <a:p>
            <a:pPr lvl="1"/>
            <a:r>
              <a:rPr lang="en-US" dirty="0" smtClean="0"/>
              <a:t>Not only is this a stretch – BUT</a:t>
            </a:r>
          </a:p>
          <a:p>
            <a:pPr marL="457200" lvl="1" indent="0" algn="ctr">
              <a:buNone/>
            </a:pPr>
            <a:endParaRPr lang="en-US" b="1" dirty="0" smtClean="0"/>
          </a:p>
          <a:p>
            <a:pPr marL="457200" lvl="1" indent="0" algn="ctr">
              <a:buNone/>
            </a:pPr>
            <a:r>
              <a:rPr lang="en-US" b="1" dirty="0" smtClean="0"/>
              <a:t>It is only a short-term fix.</a:t>
            </a:r>
          </a:p>
          <a:p>
            <a:pPr marL="457200" lvl="1" indent="0" algn="ctr">
              <a:buNone/>
            </a:pPr>
            <a:endParaRPr lang="en-US" b="1" dirty="0"/>
          </a:p>
          <a:p>
            <a:pPr marL="457200" lvl="1" indent="0" algn="ctr">
              <a:buNone/>
            </a:pPr>
            <a:r>
              <a:rPr lang="en-US" b="1" dirty="0" smtClean="0"/>
              <a:t>WHY?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143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have an uneven mix of Pledgers by Age</a:t>
            </a:r>
            <a:endParaRPr lang="en-US" sz="36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567492"/>
              </p:ext>
            </p:extLst>
          </p:nvPr>
        </p:nvGraphicFramePr>
        <p:xfrm>
          <a:off x="1066800" y="1600200"/>
          <a:ext cx="7010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27719" y="5867400"/>
            <a:ext cx="5920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53% of our Pledger are between the ages of 55 and 75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476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Pledges tend to increase with length of Membership</a:t>
            </a:r>
            <a:endParaRPr lang="en-US" sz="32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224475"/>
              </p:ext>
            </p:extLst>
          </p:nvPr>
        </p:nvGraphicFramePr>
        <p:xfrm>
          <a:off x="1163970" y="1219200"/>
          <a:ext cx="6629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90600" y="5715000"/>
            <a:ext cx="6976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And, they tend to decrease as people hit the age of retirement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291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Pledge Base is Aging Out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322779"/>
              </p:ext>
            </p:extLst>
          </p:nvPr>
        </p:nvGraphicFramePr>
        <p:xfrm>
          <a:off x="1085850" y="1219200"/>
          <a:ext cx="6896100" cy="4583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2600" y="5341424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Years of Membership tend to coincide with age, and---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Pledges tend to increase with age, but---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At retirement age, pledges begin to drop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0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67% of Pledge Income comes from the 55 – 75 age group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5435262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r>
              <a:rPr lang="en-US" sz="2000" b="1" dirty="0" smtClean="0"/>
              <a:t>And - they are going start retiring and/or moving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3253249"/>
              </p:ext>
            </p:extLst>
          </p:nvPr>
        </p:nvGraphicFramePr>
        <p:xfrm>
          <a:off x="1447800" y="1524000"/>
          <a:ext cx="6172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59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Possible Remedies – Membership Growth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Well, we are currently adding new members</a:t>
            </a:r>
          </a:p>
          <a:p>
            <a:pPr marL="0" indent="0" algn="ctr">
              <a:buNone/>
            </a:pPr>
            <a:r>
              <a:rPr lang="en-US" dirty="0" smtClean="0"/>
              <a:t>BUT</a:t>
            </a:r>
          </a:p>
          <a:p>
            <a:r>
              <a:rPr lang="en-US" dirty="0" smtClean="0"/>
              <a:t>In the next 15 years we will lose many high level pledgers</a:t>
            </a:r>
          </a:p>
          <a:p>
            <a:r>
              <a:rPr lang="en-US" dirty="0" smtClean="0"/>
              <a:t>We may not add new members faster than we lose old ones</a:t>
            </a:r>
          </a:p>
          <a:p>
            <a:r>
              <a:rPr lang="en-US" dirty="0" smtClean="0"/>
              <a:t>It takes time for members to build pledge commitment</a:t>
            </a:r>
          </a:p>
          <a:p>
            <a:pPr marL="0" indent="0" algn="ctr">
              <a:buNone/>
            </a:pPr>
            <a:r>
              <a:rPr lang="en-US" dirty="0" smtClean="0"/>
              <a:t>SO</a:t>
            </a:r>
          </a:p>
          <a:p>
            <a:r>
              <a:rPr lang="en-US" b="1" dirty="0" smtClean="0"/>
              <a:t>Unlikely we can add members in sufficient numbers to fix the problem near to mid-term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150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Remedies – Cut Expenses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470537"/>
              </p:ext>
            </p:extLst>
          </p:nvPr>
        </p:nvGraphicFramePr>
        <p:xfrm>
          <a:off x="1676400" y="1066800"/>
          <a:ext cx="5867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7300" y="6096000"/>
            <a:ext cx="843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Can we cut expenses? – Sure.  It’s just a matter of deciding what you don’t want to do.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656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737</Words>
  <Application>Microsoft Office PowerPoint</Application>
  <PresentationFormat>On-screen Show (4:3)</PresentationFormat>
  <Paragraphs>135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CCoT Long-Term Financial Outlook</vt:lpstr>
      <vt:lpstr>2018 Sources of Income</vt:lpstr>
      <vt:lpstr>Possible Remedies – Pledge Income</vt:lpstr>
      <vt:lpstr>We have an uneven mix of Pledgers by Age</vt:lpstr>
      <vt:lpstr>Pledges tend to increase with length of Membership</vt:lpstr>
      <vt:lpstr>Our Pledge Base is Aging Out</vt:lpstr>
      <vt:lpstr>67% of Pledge Income comes from the 55 – 75 age group</vt:lpstr>
      <vt:lpstr>Possible Remedies – Membership Growth</vt:lpstr>
      <vt:lpstr>Possible Remedies – Cut Expenses</vt:lpstr>
      <vt:lpstr>Possible Remedies – Cut Expenses </vt:lpstr>
      <vt:lpstr>And, Budget Cuts are only a short-term solution</vt:lpstr>
      <vt:lpstr>Possible Remedies – Repurpose Assets</vt:lpstr>
      <vt:lpstr>Possible Remedies – Redeploy Assets</vt:lpstr>
      <vt:lpstr>So, which of these should we do?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</dc:creator>
  <cp:lastModifiedBy>Bruce</cp:lastModifiedBy>
  <cp:revision>27</cp:revision>
  <dcterms:created xsi:type="dcterms:W3CDTF">2018-12-04T23:56:49Z</dcterms:created>
  <dcterms:modified xsi:type="dcterms:W3CDTF">2018-12-06T02:31:27Z</dcterms:modified>
</cp:coreProperties>
</file>